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6" r:id="rId11"/>
    <p:sldId id="264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0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1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63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58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95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36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20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81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52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24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9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F206B32-A05A-4D7D-8780-87065FCFDB1C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20145F6-8C67-4236-AD3E-6F886233FFE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97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45196-4DFD-4E73-B94F-359A2FDE8E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7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基于单目摄像头的</a:t>
            </a:r>
            <a:br>
              <a:rPr lang="en-US" altLang="zh-CN" sz="7200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7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同向二</a:t>
            </a:r>
            <a:r>
              <a:rPr lang="en-US" altLang="zh-CN" sz="72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zh-CN" altLang="en-US" sz="7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车道</a:t>
            </a:r>
            <a:br>
              <a:rPr lang="en-US" altLang="zh-CN" sz="7200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7200" dirty="0">
                <a:latin typeface="华文新魏" panose="02010800040101010101" pitchFamily="2" charset="-122"/>
                <a:ea typeface="华文新魏" panose="02010800040101010101" pitchFamily="2" charset="-122"/>
              </a:rPr>
              <a:t>车辆测速研究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AC89EA-F7DE-4BC5-97CE-3C2693719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542408"/>
          </a:xfrm>
        </p:spPr>
        <p:txBody>
          <a:bodyPr>
            <a:noAutofit/>
          </a:bodyPr>
          <a:lstStyle/>
          <a:p>
            <a:r>
              <a:rPr lang="zh-CN" altLang="en-US" dirty="0"/>
              <a:t>答辩人：卢学荣</a:t>
            </a:r>
            <a:endParaRPr lang="en-US" altLang="zh-CN" dirty="0"/>
          </a:p>
          <a:p>
            <a:r>
              <a:rPr lang="zh-CN" altLang="en-US" dirty="0"/>
              <a:t>专业：信息与计算科学</a:t>
            </a:r>
            <a:endParaRPr lang="en-US" altLang="zh-CN" dirty="0"/>
          </a:p>
          <a:p>
            <a:r>
              <a:rPr lang="zh-CN" altLang="en-US" dirty="0"/>
              <a:t>指导老师：杨坦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9E5289-14E0-4F44-BE41-2A4C419E999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516551" y="192895"/>
            <a:ext cx="1533934" cy="175564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203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3600" dirty="0"/>
              <a:t>道路监控视频集</a:t>
            </a:r>
            <a:r>
              <a:rPr lang="en-US" altLang="zh-CN" sz="3600" dirty="0" err="1"/>
              <a:t>BrnoCompSpeed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E9FA4-C925-4F21-A830-D8D4393D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7879"/>
            <a:ext cx="10058400" cy="4023360"/>
          </a:xfrm>
        </p:spPr>
        <p:txBody>
          <a:bodyPr/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zh-CN" altLang="zh-CN" sz="2400" dirty="0"/>
              <a:t>视频分辨率为</a:t>
            </a:r>
            <a:r>
              <a:rPr lang="en-US" altLang="zh-CN" sz="2400" dirty="0"/>
              <a:t>1980x1080</a:t>
            </a:r>
            <a:r>
              <a:rPr lang="zh-CN" altLang="zh-CN" sz="2400" dirty="0"/>
              <a:t>，帧率为</a:t>
            </a:r>
            <a:r>
              <a:rPr lang="en-US" altLang="zh-CN" sz="2400" dirty="0"/>
              <a:t>50</a:t>
            </a:r>
            <a:r>
              <a:rPr lang="zh-CN" altLang="zh-CN" sz="2400" dirty="0"/>
              <a:t>；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zh-CN" altLang="zh-CN" sz="2400" dirty="0"/>
              <a:t>由位于</a:t>
            </a:r>
            <a:r>
              <a:rPr lang="en-US" altLang="zh-CN" sz="2400" dirty="0"/>
              <a:t>6</a:t>
            </a:r>
            <a:r>
              <a:rPr lang="zh-CN" altLang="zh-CN" sz="2400" dirty="0"/>
              <a:t>个不同地点，每个地点有左、中、右</a:t>
            </a:r>
            <a:r>
              <a:rPr lang="en-US" altLang="zh-CN" sz="2400" dirty="0"/>
              <a:t>3</a:t>
            </a:r>
            <a:r>
              <a:rPr lang="zh-CN" altLang="zh-CN" sz="2400" dirty="0"/>
              <a:t>个方向的监控视频组成；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zh-CN" altLang="zh-CN" sz="2400" dirty="0"/>
              <a:t>每个视频大约</a:t>
            </a:r>
            <a:r>
              <a:rPr lang="en-US" altLang="zh-CN" sz="2400" dirty="0"/>
              <a:t>1</a:t>
            </a:r>
            <a:r>
              <a:rPr lang="zh-CN" altLang="zh-CN" sz="2400" dirty="0"/>
              <a:t>小时，大小大约</a:t>
            </a:r>
            <a:r>
              <a:rPr lang="en-US" altLang="zh-CN" sz="2400" dirty="0"/>
              <a:t>10G</a:t>
            </a:r>
            <a:r>
              <a:rPr lang="zh-CN" altLang="zh-CN" sz="2400" dirty="0"/>
              <a:t>；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</a:t>
            </a:r>
            <a:r>
              <a:rPr lang="zh-CN" altLang="zh-CN" sz="2400" dirty="0"/>
              <a:t>视频中共有</a:t>
            </a:r>
            <a:r>
              <a:rPr lang="en-US" altLang="zh-CN" sz="2400" dirty="0"/>
              <a:t>20865</a:t>
            </a:r>
            <a:r>
              <a:rPr lang="zh-CN" altLang="zh-CN" sz="2400" dirty="0"/>
              <a:t>辆汽车。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zh-CN" altLang="en-US" dirty="0"/>
              <a:t>本论文选取其中的一个视频</a:t>
            </a:r>
            <a:r>
              <a:rPr lang="en-US" altLang="zh-CN" dirty="0"/>
              <a:t>session1_center</a:t>
            </a:r>
            <a:r>
              <a:rPr lang="zh-CN" altLang="en-US" dirty="0"/>
              <a:t>作为测试集</a:t>
            </a:r>
          </a:p>
        </p:txBody>
      </p:sp>
    </p:spTree>
    <p:extLst>
      <p:ext uri="{BB962C8B-B14F-4D97-AF65-F5344CB8AC3E}">
        <p14:creationId xmlns:p14="http://schemas.microsoft.com/office/powerpoint/2010/main" val="241069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6" y="518692"/>
            <a:ext cx="4463144" cy="1008017"/>
          </a:xfrm>
        </p:spPr>
        <p:txBody>
          <a:bodyPr>
            <a:normAutofit/>
          </a:bodyPr>
          <a:lstStyle/>
          <a:p>
            <a:r>
              <a:rPr lang="zh-CN" altLang="en-US" dirty="0"/>
              <a:t>实验与结果分析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EBB0B-40A1-42A2-8218-451BA0895BC0}"/>
              </a:ext>
            </a:extLst>
          </p:cNvPr>
          <p:cNvSpPr/>
          <p:nvPr/>
        </p:nvSpPr>
        <p:spPr>
          <a:xfrm>
            <a:off x="7571106" y="57367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，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79C6FD7-7D7D-46AA-AB75-43A1A6AAC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08771"/>
              </p:ext>
            </p:extLst>
          </p:nvPr>
        </p:nvGraphicFramePr>
        <p:xfrm>
          <a:off x="261257" y="2383971"/>
          <a:ext cx="7418522" cy="39553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9920">
                  <a:extLst>
                    <a:ext uri="{9D8B030D-6E8A-4147-A177-3AD203B41FA5}">
                      <a16:colId xmlns:a16="http://schemas.microsoft.com/office/drawing/2014/main" val="109483357"/>
                    </a:ext>
                  </a:extLst>
                </a:gridCol>
                <a:gridCol w="2216819">
                  <a:extLst>
                    <a:ext uri="{9D8B030D-6E8A-4147-A177-3AD203B41FA5}">
                      <a16:colId xmlns:a16="http://schemas.microsoft.com/office/drawing/2014/main" val="2750365268"/>
                    </a:ext>
                  </a:extLst>
                </a:gridCol>
                <a:gridCol w="2215898">
                  <a:extLst>
                    <a:ext uri="{9D8B030D-6E8A-4147-A177-3AD203B41FA5}">
                      <a16:colId xmlns:a16="http://schemas.microsoft.com/office/drawing/2014/main" val="171213811"/>
                    </a:ext>
                  </a:extLst>
                </a:gridCol>
                <a:gridCol w="1825885">
                  <a:extLst>
                    <a:ext uri="{9D8B030D-6E8A-4147-A177-3AD203B41FA5}">
                      <a16:colId xmlns:a16="http://schemas.microsoft.com/office/drawing/2014/main" val="3866114212"/>
                    </a:ext>
                  </a:extLst>
                </a:gridCol>
              </a:tblGrid>
              <a:tr h="490241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车辆编号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车速预测值（</a:t>
                      </a:r>
                      <a:r>
                        <a:rPr lang="en-US" sz="1800" kern="100">
                          <a:effectLst/>
                        </a:rPr>
                        <a:t>km/h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车速实际值（</a:t>
                      </a:r>
                      <a:r>
                        <a:rPr lang="en-US" sz="1800" kern="100">
                          <a:effectLst/>
                        </a:rPr>
                        <a:t>km/h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误差率（</a:t>
                      </a:r>
                      <a:r>
                        <a:rPr lang="en-US" sz="1800" kern="100">
                          <a:effectLst/>
                        </a:rPr>
                        <a:t>%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6376228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81.199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81.371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0.2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753113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73.107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71.118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2.8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8489661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70.678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74.664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5.3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55095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81.872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83.3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1.7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977619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73.615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74.47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1.1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6098515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…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311595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874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73.909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72.346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2.2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8168190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FEB684DA-24F2-4095-A8D1-F2369667F07E}"/>
              </a:ext>
            </a:extLst>
          </p:cNvPr>
          <p:cNvSpPr txBox="1">
            <a:spLocks/>
          </p:cNvSpPr>
          <p:nvPr/>
        </p:nvSpPr>
        <p:spPr>
          <a:xfrm>
            <a:off x="2291533" y="1777465"/>
            <a:ext cx="4463144" cy="6065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车速预测误差表</a:t>
            </a:r>
            <a:endParaRPr lang="zh-CN" altLang="en-US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612960-AF38-4977-ADAF-70DFB4AE8BE9}"/>
              </a:ext>
            </a:extLst>
          </p:cNvPr>
          <p:cNvSpPr txBox="1"/>
          <p:nvPr/>
        </p:nvSpPr>
        <p:spPr>
          <a:xfrm>
            <a:off x="7986604" y="2791980"/>
            <a:ext cx="3761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本文采用</a:t>
            </a:r>
            <a:r>
              <a:rPr lang="en-US" altLang="zh-CN" sz="2400" dirty="0"/>
              <a:t>Python</a:t>
            </a:r>
            <a:r>
              <a:rPr lang="zh-CN" altLang="en-US" sz="2400" dirty="0"/>
              <a:t>编程语言和</a:t>
            </a:r>
            <a:r>
              <a:rPr lang="en-US" altLang="zh-CN" sz="2400" dirty="0"/>
              <a:t>OpenCV</a:t>
            </a:r>
            <a:r>
              <a:rPr lang="zh-CN" altLang="en-US" sz="2400" dirty="0"/>
              <a:t>开源视觉库实现视频测速算法，测试结果误差率平均值为</a:t>
            </a:r>
            <a:r>
              <a:rPr lang="en-US" altLang="zh-CN" sz="2400" dirty="0"/>
              <a:t>2.7%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445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下一步的计划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E9FA4-C925-4F21-A830-D8D4393D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08920" cy="402336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、将</a:t>
            </a:r>
            <a:r>
              <a:rPr lang="en-US" altLang="zh-CN" sz="3200" dirty="0"/>
              <a:t>Python</a:t>
            </a:r>
            <a:r>
              <a:rPr lang="zh-CN" altLang="en-US" sz="3200" dirty="0"/>
              <a:t>代码改成</a:t>
            </a:r>
            <a:r>
              <a:rPr lang="en-US" altLang="zh-CN" sz="3200" dirty="0"/>
              <a:t>C++.</a:t>
            </a:r>
          </a:p>
          <a:p>
            <a:r>
              <a:rPr lang="en-US" altLang="zh-CN" sz="3200" dirty="0"/>
              <a:t>2</a:t>
            </a:r>
            <a:r>
              <a:rPr lang="zh-CN" altLang="en-US" sz="3200" dirty="0"/>
              <a:t>、研究其他车辆检测方法</a:t>
            </a:r>
            <a:r>
              <a:rPr lang="en-US" altLang="zh-CN" sz="3200" dirty="0"/>
              <a:t>, </a:t>
            </a:r>
            <a:r>
              <a:rPr lang="zh-CN" altLang="en-US" sz="3200" dirty="0"/>
              <a:t>比如混合高斯模型</a:t>
            </a:r>
            <a:r>
              <a:rPr lang="en-US" altLang="zh-CN" sz="3200" dirty="0"/>
              <a:t>, </a:t>
            </a:r>
            <a:r>
              <a:rPr lang="zh-CN" altLang="en-US" sz="3200" dirty="0"/>
              <a:t>光流法和</a:t>
            </a:r>
            <a:r>
              <a:rPr lang="zh-CN" altLang="zh-CN" sz="3200" dirty="0"/>
              <a:t>卡尔曼滤波</a:t>
            </a:r>
            <a:r>
              <a:rPr lang="zh-CN" altLang="en-US" sz="3200" dirty="0"/>
              <a:t>等</a:t>
            </a:r>
            <a:r>
              <a:rPr lang="en-US" altLang="zh-CN" sz="3200" dirty="0"/>
              <a:t>.</a:t>
            </a:r>
          </a:p>
          <a:p>
            <a:r>
              <a:rPr lang="en-US" altLang="zh-CN" sz="3200" dirty="0"/>
              <a:t>3</a:t>
            </a:r>
            <a:r>
              <a:rPr lang="zh-CN" altLang="en-US" sz="3200" dirty="0"/>
              <a:t>、研究填补车辆空洞的方法</a:t>
            </a:r>
            <a:r>
              <a:rPr lang="en-US" altLang="zh-CN" sz="3200" dirty="0"/>
              <a:t>.</a:t>
            </a:r>
          </a:p>
          <a:p>
            <a:r>
              <a:rPr lang="en-US" altLang="zh-CN" sz="3200" dirty="0"/>
              <a:t>4</a:t>
            </a:r>
            <a:r>
              <a:rPr lang="zh-CN" altLang="en-US" sz="3200" dirty="0"/>
              <a:t>、研究自适应阈值二值化方法</a:t>
            </a:r>
            <a:r>
              <a:rPr lang="en-US" altLang="zh-CN" sz="3200" dirty="0"/>
              <a:t>, </a:t>
            </a:r>
            <a:r>
              <a:rPr lang="zh-CN" altLang="en-US" sz="3200" dirty="0"/>
              <a:t>即按照一定的规则自动选取阈值</a:t>
            </a:r>
            <a:r>
              <a:rPr lang="en-US" altLang="zh-CN" sz="3200" dirty="0"/>
              <a:t>, </a:t>
            </a:r>
            <a:r>
              <a:rPr lang="zh-CN" altLang="en-US" sz="3200" dirty="0"/>
              <a:t>比如大津法</a:t>
            </a:r>
            <a:r>
              <a:rPr lang="en-US" altLang="zh-CN" sz="3200" dirty="0"/>
              <a:t>(</a:t>
            </a:r>
            <a:r>
              <a:rPr lang="zh-CN" altLang="en-US" sz="3200" dirty="0"/>
              <a:t>最大类间方差法</a:t>
            </a:r>
            <a:r>
              <a:rPr lang="en-US" altLang="zh-CN" sz="3200" dirty="0"/>
              <a:t>).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8958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3167744"/>
            <a:ext cx="4400006" cy="899160"/>
          </a:xfrm>
        </p:spPr>
        <p:txBody>
          <a:bodyPr>
            <a:noAutofit/>
          </a:bodyPr>
          <a:lstStyle/>
          <a:p>
            <a:r>
              <a:rPr lang="en-US" altLang="zh-CN" sz="9600" b="1" dirty="0"/>
              <a:t>Thanks.</a:t>
            </a:r>
            <a:endParaRPr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16011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0" y="1103819"/>
            <a:ext cx="3494314" cy="485503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一则严重的交通事故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7130BCE-89FE-4257-BEA2-B0E189C4D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788525"/>
            <a:ext cx="6038732" cy="4568734"/>
          </a:xfr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93ECB0A-6962-41E9-A1AE-8595B14EBBA4}"/>
              </a:ext>
            </a:extLst>
          </p:cNvPr>
          <p:cNvSpPr txBox="1">
            <a:spLocks/>
          </p:cNvSpPr>
          <p:nvPr/>
        </p:nvSpPr>
        <p:spPr>
          <a:xfrm>
            <a:off x="654530" y="351607"/>
            <a:ext cx="5659184" cy="1237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/>
              <a:t>我国汽车保有量随年份的变化趋势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2FA30C-ED32-4804-A38C-C0FCB971B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2" y="2058575"/>
            <a:ext cx="5758543" cy="38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1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智能交通系统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E9FA4-C925-4F21-A830-D8D4393D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1823960"/>
            <a:ext cx="4920343" cy="3422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是指</a:t>
            </a:r>
            <a:r>
              <a:rPr lang="zh-CN" altLang="zh-CN" sz="2400" dirty="0"/>
              <a:t>综合地将</a:t>
            </a:r>
            <a:r>
              <a:rPr lang="zh-CN" altLang="en-US" sz="2400" dirty="0"/>
              <a:t>各种通信技术、传感器技术及视频分析技术</a:t>
            </a:r>
            <a:r>
              <a:rPr lang="zh-CN" altLang="zh-CN" sz="2400" dirty="0"/>
              <a:t>等运用于交通管理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sz="2400" dirty="0"/>
              <a:t>视频分析方面最近热门的有人脸识别技术</a:t>
            </a:r>
            <a:r>
              <a:rPr lang="en-US" altLang="zh-CN" sz="2400" dirty="0"/>
              <a:t>, </a:t>
            </a:r>
            <a:r>
              <a:rPr lang="zh-CN" altLang="en-US" sz="2400" dirty="0"/>
              <a:t>无人驾驶技术等。</a:t>
            </a: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D55E0783-B334-4776-80B4-81C9FE139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11" y="1611086"/>
            <a:ext cx="6567689" cy="463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道路, 场景, 方式, 照片&#10;&#10;描述已自动生成">
            <a:extLst>
              <a:ext uri="{FF2B5EF4-FFF2-40B4-BE49-F238E27FC236}">
                <a16:creationId xmlns:a16="http://schemas.microsoft.com/office/drawing/2014/main" id="{94D26366-FD15-497B-B8D6-C2971C99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935955"/>
            <a:ext cx="6665012" cy="4063705"/>
          </a:xfrm>
          <a:prstGeom prst="rect">
            <a:avLst/>
          </a:prstGeom>
        </p:spPr>
      </p:pic>
      <p:pic>
        <p:nvPicPr>
          <p:cNvPr id="11" name="图片 10" descr="图片包含 方式, 场景, 道路, 草&#10;&#10;描述已自动生成">
            <a:extLst>
              <a:ext uri="{FF2B5EF4-FFF2-40B4-BE49-F238E27FC236}">
                <a16:creationId xmlns:a16="http://schemas.microsoft.com/office/drawing/2014/main" id="{956E5EE8-34D4-428D-8487-379F44E10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" y="1935955"/>
            <a:ext cx="4303901" cy="38035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5C9D062-B0A2-4EEA-8EE9-AFED7450E809}"/>
              </a:ext>
            </a:extLst>
          </p:cNvPr>
          <p:cNvSpPr txBox="1"/>
          <p:nvPr/>
        </p:nvSpPr>
        <p:spPr>
          <a:xfrm>
            <a:off x="1072681" y="798526"/>
            <a:ext cx="2497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灰度化</a:t>
            </a:r>
          </a:p>
        </p:txBody>
      </p:sp>
    </p:spTree>
    <p:extLst>
      <p:ext uri="{BB962C8B-B14F-4D97-AF65-F5344CB8AC3E}">
        <p14:creationId xmlns:p14="http://schemas.microsoft.com/office/powerpoint/2010/main" val="399436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1E989-77D2-4341-BD33-907A67B69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85800"/>
            <a:ext cx="2718776" cy="892631"/>
          </a:xfrm>
        </p:spPr>
        <p:txBody>
          <a:bodyPr/>
          <a:lstStyle/>
          <a:p>
            <a:r>
              <a:rPr lang="zh-CN" altLang="en-US" b="1" dirty="0"/>
              <a:t>中值滤波</a:t>
            </a:r>
          </a:p>
        </p:txBody>
      </p:sp>
      <p:pic>
        <p:nvPicPr>
          <p:cNvPr id="4" name="图片 3" descr="中值滤波">
            <a:extLst>
              <a:ext uri="{FF2B5EF4-FFF2-40B4-BE49-F238E27FC236}">
                <a16:creationId xmlns:a16="http://schemas.microsoft.com/office/drawing/2014/main" id="{66E507B6-3DF7-4037-970D-2A57AB7C760C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96000" y="1817916"/>
            <a:ext cx="5772831" cy="444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salt_pepper_noised_image">
            <a:extLst>
              <a:ext uri="{FF2B5EF4-FFF2-40B4-BE49-F238E27FC236}">
                <a16:creationId xmlns:a16="http://schemas.microsoft.com/office/drawing/2014/main" id="{5BF6401F-4094-4397-8983-64E01C18F477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900724" y="1828802"/>
            <a:ext cx="3731147" cy="161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medianBlured_salt_pepper_noise">
            <a:extLst>
              <a:ext uri="{FF2B5EF4-FFF2-40B4-BE49-F238E27FC236}">
                <a16:creationId xmlns:a16="http://schemas.microsoft.com/office/drawing/2014/main" id="{7AB4A648-41A7-4A68-A097-B83A6D3354C7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917053" y="3940626"/>
            <a:ext cx="3698490" cy="186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06E55250-8D1C-457A-9219-9B32C4062697}"/>
              </a:ext>
            </a:extLst>
          </p:cNvPr>
          <p:cNvSpPr txBox="1">
            <a:spLocks/>
          </p:cNvSpPr>
          <p:nvPr/>
        </p:nvSpPr>
        <p:spPr>
          <a:xfrm>
            <a:off x="6027285" y="762002"/>
            <a:ext cx="2718776" cy="816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原理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3F2EF46-0CAE-4AA1-B2A2-A45941ECCA21}"/>
              </a:ext>
            </a:extLst>
          </p:cNvPr>
          <p:cNvSpPr txBox="1">
            <a:spLocks/>
          </p:cNvSpPr>
          <p:nvPr/>
        </p:nvSpPr>
        <p:spPr>
          <a:xfrm>
            <a:off x="1390581" y="5802086"/>
            <a:ext cx="3224962" cy="53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使用中值滤波处理后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C42FC2A-C297-40CE-A36D-687B7FB0CBAC}"/>
              </a:ext>
            </a:extLst>
          </p:cNvPr>
          <p:cNvSpPr txBox="1">
            <a:spLocks/>
          </p:cNvSpPr>
          <p:nvPr/>
        </p:nvSpPr>
        <p:spPr>
          <a:xfrm>
            <a:off x="1393302" y="3407223"/>
            <a:ext cx="3224962" cy="544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含有椒盐噪声的图像</a:t>
            </a:r>
          </a:p>
        </p:txBody>
      </p:sp>
    </p:spTree>
    <p:extLst>
      <p:ext uri="{BB962C8B-B14F-4D97-AF65-F5344CB8AC3E}">
        <p14:creationId xmlns:p14="http://schemas.microsoft.com/office/powerpoint/2010/main" val="412705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394" y="709988"/>
            <a:ext cx="2233749" cy="877389"/>
          </a:xfrm>
        </p:spPr>
        <p:txBody>
          <a:bodyPr/>
          <a:lstStyle/>
          <a:p>
            <a:r>
              <a:rPr lang="zh-CN" altLang="en-US" dirty="0"/>
              <a:t>帧差法</a:t>
            </a:r>
          </a:p>
        </p:txBody>
      </p:sp>
      <p:pic>
        <p:nvPicPr>
          <p:cNvPr id="13" name="图片 12" descr="图片包含 黑色&#10;&#10;描述已自动生成">
            <a:extLst>
              <a:ext uri="{FF2B5EF4-FFF2-40B4-BE49-F238E27FC236}">
                <a16:creationId xmlns:a16="http://schemas.microsoft.com/office/drawing/2014/main" id="{4C162374-A505-4841-837E-216BFD00F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32" y="2199059"/>
            <a:ext cx="3336082" cy="2662874"/>
          </a:xfrm>
          <a:prstGeom prst="rect">
            <a:avLst/>
          </a:prstGeom>
        </p:spPr>
      </p:pic>
      <p:pic>
        <p:nvPicPr>
          <p:cNvPr id="15" name="图片 14" descr="图片包含 场景, 方式, 道路, 户外&#10;&#10;描述已自动生成">
            <a:extLst>
              <a:ext uri="{FF2B5EF4-FFF2-40B4-BE49-F238E27FC236}">
                <a16:creationId xmlns:a16="http://schemas.microsoft.com/office/drawing/2014/main" id="{AC049D6F-07F7-4A54-B984-1C5679F0A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2206873"/>
            <a:ext cx="3037275" cy="2637269"/>
          </a:xfrm>
          <a:prstGeom prst="rect">
            <a:avLst/>
          </a:prstGeom>
        </p:spPr>
      </p:pic>
      <p:pic>
        <p:nvPicPr>
          <p:cNvPr id="17" name="图片 16" descr="图片包含 场景, 方式, 道路, 户外&#10;&#10;描述已自动生成">
            <a:extLst>
              <a:ext uri="{FF2B5EF4-FFF2-40B4-BE49-F238E27FC236}">
                <a16:creationId xmlns:a16="http://schemas.microsoft.com/office/drawing/2014/main" id="{83DF1E07-1D21-4D0C-9423-DF34A86FB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37" y="2224664"/>
            <a:ext cx="3336082" cy="263726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0419390-DDEE-428A-B0B6-53BBF2B7E9FE}"/>
              </a:ext>
            </a:extLst>
          </p:cNvPr>
          <p:cNvSpPr txBox="1"/>
          <p:nvPr/>
        </p:nvSpPr>
        <p:spPr>
          <a:xfrm>
            <a:off x="3512157" y="2758468"/>
            <a:ext cx="5243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/>
              <a:t>-</a:t>
            </a:r>
            <a:endParaRPr lang="zh-CN" altLang="en-US" sz="96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5DA066-A9E8-4EC0-82DD-C119231C761C}"/>
              </a:ext>
            </a:extLst>
          </p:cNvPr>
          <p:cNvSpPr txBox="1"/>
          <p:nvPr/>
        </p:nvSpPr>
        <p:spPr>
          <a:xfrm>
            <a:off x="7476410" y="2758468"/>
            <a:ext cx="5243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/>
              <a:t>=</a:t>
            </a:r>
            <a:endParaRPr lang="zh-CN" altLang="en-US" sz="96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7DF7A3-395D-4D3B-B152-3FD17D52F70E}"/>
              </a:ext>
            </a:extLst>
          </p:cNvPr>
          <p:cNvSpPr txBox="1"/>
          <p:nvPr/>
        </p:nvSpPr>
        <p:spPr>
          <a:xfrm>
            <a:off x="1086394" y="5001973"/>
            <a:ext cx="176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当前帧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84144CC-ABF3-4B51-9AED-541E67E9077F}"/>
              </a:ext>
            </a:extLst>
          </p:cNvPr>
          <p:cNvSpPr txBox="1"/>
          <p:nvPr/>
        </p:nvSpPr>
        <p:spPr>
          <a:xfrm>
            <a:off x="5214257" y="5001973"/>
            <a:ext cx="176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背景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057BA6-2DE3-4B0D-85DE-44B1BEDAFC49}"/>
              </a:ext>
            </a:extLst>
          </p:cNvPr>
          <p:cNvSpPr txBox="1"/>
          <p:nvPr/>
        </p:nvSpPr>
        <p:spPr>
          <a:xfrm>
            <a:off x="8730343" y="4963860"/>
            <a:ext cx="2462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前景（运动目标）</a:t>
            </a:r>
          </a:p>
        </p:txBody>
      </p:sp>
    </p:spTree>
    <p:extLst>
      <p:ext uri="{BB962C8B-B14F-4D97-AF65-F5344CB8AC3E}">
        <p14:creationId xmlns:p14="http://schemas.microsoft.com/office/powerpoint/2010/main" val="354290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提取主要车道</a:t>
            </a:r>
          </a:p>
        </p:txBody>
      </p:sp>
      <p:pic>
        <p:nvPicPr>
          <p:cNvPr id="4" name="图片 3" descr="gray_first_frame">
            <a:extLst>
              <a:ext uri="{FF2B5EF4-FFF2-40B4-BE49-F238E27FC236}">
                <a16:creationId xmlns:a16="http://schemas.microsoft.com/office/drawing/2014/main" id="{52FAD82F-C1DA-48EF-A8AE-E849D856DDF8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27327" y="1914296"/>
            <a:ext cx="2649220" cy="159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提取车道边缘线">
            <a:extLst>
              <a:ext uri="{FF2B5EF4-FFF2-40B4-BE49-F238E27FC236}">
                <a16:creationId xmlns:a16="http://schemas.microsoft.com/office/drawing/2014/main" id="{DA54222C-AA24-4F22-AC1B-72A08C026FCB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506686" y="1935568"/>
            <a:ext cx="2766695" cy="159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形态学膨胀填充车道边缘线缺口">
            <a:extLst>
              <a:ext uri="{FF2B5EF4-FFF2-40B4-BE49-F238E27FC236}">
                <a16:creationId xmlns:a16="http://schemas.microsoft.com/office/drawing/2014/main" id="{46491608-589C-4CC2-B974-1C0552FEF2B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360229" y="1914296"/>
            <a:ext cx="2904444" cy="1637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主要车道的沥青区域">
            <a:extLst>
              <a:ext uri="{FF2B5EF4-FFF2-40B4-BE49-F238E27FC236}">
                <a16:creationId xmlns:a16="http://schemas.microsoft.com/office/drawing/2014/main" id="{9D467CA7-360A-47D1-8383-E656405ECCD2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49857" y="3991065"/>
            <a:ext cx="280416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frame_mask">
            <a:extLst>
              <a:ext uri="{FF2B5EF4-FFF2-40B4-BE49-F238E27FC236}">
                <a16:creationId xmlns:a16="http://schemas.microsoft.com/office/drawing/2014/main" id="{98CACEEE-9187-41DC-A6A1-865FAF0815BB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4459718" y="4044405"/>
            <a:ext cx="2766695" cy="183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C:\Users\Administrator\Desktop\2019Paper\论文图片\无车的主要车道.PNG">
            <a:extLst>
              <a:ext uri="{FF2B5EF4-FFF2-40B4-BE49-F238E27FC236}">
                <a16:creationId xmlns:a16="http://schemas.microsoft.com/office/drawing/2014/main" id="{4A58EAF4-48AA-487A-88B2-FF607E594DF7}"/>
              </a:ext>
            </a:extLst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8360229" y="4193216"/>
            <a:ext cx="2904444" cy="163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AD0318-1731-4ACC-87D1-CA4DA02717D0}"/>
              </a:ext>
            </a:extLst>
          </p:cNvPr>
          <p:cNvSpPr txBox="1"/>
          <p:nvPr/>
        </p:nvSpPr>
        <p:spPr>
          <a:xfrm>
            <a:off x="1894114" y="3538726"/>
            <a:ext cx="141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6828E6-6C09-423E-AC57-8DD90CACD4DC}"/>
              </a:ext>
            </a:extLst>
          </p:cNvPr>
          <p:cNvSpPr txBox="1"/>
          <p:nvPr/>
        </p:nvSpPr>
        <p:spPr>
          <a:xfrm>
            <a:off x="4137433" y="3497428"/>
            <a:ext cx="36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二值化提取车道边缘线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226B92-3214-4B44-AC51-555E5DCE5452}"/>
              </a:ext>
            </a:extLst>
          </p:cNvPr>
          <p:cNvSpPr txBox="1"/>
          <p:nvPr/>
        </p:nvSpPr>
        <p:spPr>
          <a:xfrm>
            <a:off x="8906556" y="5913696"/>
            <a:ext cx="290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与背景作与运算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171762-FC33-45AE-8DC7-648FB531B3A4}"/>
              </a:ext>
            </a:extLst>
          </p:cNvPr>
          <p:cNvSpPr txBox="1"/>
          <p:nvPr/>
        </p:nvSpPr>
        <p:spPr>
          <a:xfrm>
            <a:off x="5418909" y="5883365"/>
            <a:ext cx="141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取凸包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CA6CCE-BD02-43BA-A1C2-D660823C0777}"/>
              </a:ext>
            </a:extLst>
          </p:cNvPr>
          <p:cNvSpPr txBox="1"/>
          <p:nvPr/>
        </p:nvSpPr>
        <p:spPr>
          <a:xfrm>
            <a:off x="751977" y="5883365"/>
            <a:ext cx="2902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寻找最大连通区域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C020EA-5BF6-435A-87F6-3B09C2BCC9F4}"/>
              </a:ext>
            </a:extLst>
          </p:cNvPr>
          <p:cNvSpPr txBox="1"/>
          <p:nvPr/>
        </p:nvSpPr>
        <p:spPr>
          <a:xfrm>
            <a:off x="8032114" y="3634775"/>
            <a:ext cx="388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形态学膨胀填补边缘线缺口</a:t>
            </a:r>
          </a:p>
        </p:txBody>
      </p:sp>
    </p:spTree>
    <p:extLst>
      <p:ext uri="{BB962C8B-B14F-4D97-AF65-F5344CB8AC3E}">
        <p14:creationId xmlns:p14="http://schemas.microsoft.com/office/powerpoint/2010/main" val="125962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76943"/>
            <a:ext cx="6609806" cy="116041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提取车道分界线与建立图像</a:t>
            </a:r>
            <a:r>
              <a:rPr lang="en-US" altLang="zh-CN" sz="2800" dirty="0"/>
              <a:t>-</a:t>
            </a:r>
            <a:r>
              <a:rPr lang="zh-CN" altLang="en-US" sz="2800" dirty="0"/>
              <a:t>道路映射关系</a:t>
            </a:r>
            <a:br>
              <a:rPr lang="zh-CN" altLang="en-US" sz="2800" dirty="0"/>
            </a:br>
            <a:endParaRPr lang="zh-CN" altLang="en-US" sz="2800" dirty="0"/>
          </a:p>
        </p:txBody>
      </p:sp>
      <p:pic>
        <p:nvPicPr>
          <p:cNvPr id="4" name="图片 3" descr="C:\Users\Administrator\Desktop\2019Paper\论文图片\车道分界线.PNG">
            <a:extLst>
              <a:ext uri="{FF2B5EF4-FFF2-40B4-BE49-F238E27FC236}">
                <a16:creationId xmlns:a16="http://schemas.microsoft.com/office/drawing/2014/main" id="{9F554C3B-F17E-4945-BD84-9128D61A281F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96000" y="1791968"/>
            <a:ext cx="3260656" cy="163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Administrator\Desktop\2019Paper\论文图片\无车的主要车道.PNG">
            <a:extLst>
              <a:ext uri="{FF2B5EF4-FFF2-40B4-BE49-F238E27FC236}">
                <a16:creationId xmlns:a16="http://schemas.microsoft.com/office/drawing/2014/main" id="{3EA5B8E5-5BF2-436D-BBEA-A5B17943A9EB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753054" y="1791968"/>
            <a:ext cx="3021330" cy="163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C:\Users\Administrator\Desktop\2019Paper\论文图片\图像平面坐标系xoy和uOv.PNG">
            <a:extLst>
              <a:ext uri="{FF2B5EF4-FFF2-40B4-BE49-F238E27FC236}">
                <a16:creationId xmlns:a16="http://schemas.microsoft.com/office/drawing/2014/main" id="{0B566104-32EF-48CE-8E74-0B49083A803C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324066" y="3639360"/>
            <a:ext cx="3879306" cy="246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C:\Users\Administrator\Desktop\2019Paper\论文图片\道路平面坐标系u'O'v'.PNG">
            <a:extLst>
              <a:ext uri="{FF2B5EF4-FFF2-40B4-BE49-F238E27FC236}">
                <a16:creationId xmlns:a16="http://schemas.microsoft.com/office/drawing/2014/main" id="{D8F1B167-F3D7-46B1-AF6B-CE55CE321E82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6096000" y="3639359"/>
            <a:ext cx="3472542" cy="246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823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086D0-50FB-44EA-80A1-71096248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348549" cy="1450757"/>
          </a:xfrm>
        </p:spPr>
        <p:txBody>
          <a:bodyPr/>
          <a:lstStyle/>
          <a:p>
            <a:r>
              <a:rPr lang="zh-CN" altLang="en-US" dirty="0"/>
              <a:t>车辆检测与跟踪算法</a:t>
            </a:r>
          </a:p>
        </p:txBody>
      </p:sp>
      <p:pic>
        <p:nvPicPr>
          <p:cNvPr id="5" name="图片 4" descr="C:\Users\Administrator\Documents\Python\Python2\3vDetector\forground_binaried.png">
            <a:extLst>
              <a:ext uri="{FF2B5EF4-FFF2-40B4-BE49-F238E27FC236}">
                <a16:creationId xmlns:a16="http://schemas.microsoft.com/office/drawing/2014/main" id="{E7CA399F-D2DF-4D00-973F-BD006B269F58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011386" y="2257788"/>
            <a:ext cx="2971800" cy="179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C:\Users\Administrator\Documents\Python\Python2\3vDetector\foreground.png">
            <a:extLst>
              <a:ext uri="{FF2B5EF4-FFF2-40B4-BE49-F238E27FC236}">
                <a16:creationId xmlns:a16="http://schemas.microsoft.com/office/drawing/2014/main" id="{5E6D83E9-2E8A-4AD1-AB75-E2C6430AC6D0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45726" y="2195645"/>
            <a:ext cx="2821056" cy="186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E105B7-7F06-49BF-98E7-2665A50CC0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88" y="2257787"/>
            <a:ext cx="2971800" cy="1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D2EDE0-73C7-4EB2-9F9F-F6C023D8E486}"/>
              </a:ext>
            </a:extLst>
          </p:cNvPr>
          <p:cNvSpPr txBox="1"/>
          <p:nvPr/>
        </p:nvSpPr>
        <p:spPr>
          <a:xfrm>
            <a:off x="7445829" y="4197383"/>
            <a:ext cx="341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用最小外接矩形覆盖连通区域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C6DD3E-BF63-428F-A436-A9DF7A260F44}"/>
              </a:ext>
            </a:extLst>
          </p:cNvPr>
          <p:cNvSpPr txBox="1"/>
          <p:nvPr/>
        </p:nvSpPr>
        <p:spPr>
          <a:xfrm>
            <a:off x="4011385" y="4191391"/>
            <a:ext cx="297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阈值二值化与形态学处理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C2DD82-42C9-453A-94F7-869C9179B6D9}"/>
              </a:ext>
            </a:extLst>
          </p:cNvPr>
          <p:cNvSpPr txBox="1"/>
          <p:nvPr/>
        </p:nvSpPr>
        <p:spPr>
          <a:xfrm>
            <a:off x="689538" y="4160613"/>
            <a:ext cx="297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前景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4D26A8-4328-463F-B78F-3291B06BF274}"/>
              </a:ext>
            </a:extLst>
          </p:cNvPr>
          <p:cNvSpPr txBox="1"/>
          <p:nvPr/>
        </p:nvSpPr>
        <p:spPr>
          <a:xfrm>
            <a:off x="1097280" y="4985600"/>
            <a:ext cx="9614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基本原理：以用最小外接矩形覆盖连通区域，用矩形底边中点作为跟踪基准点，记录每一辆车子的运动轨迹，最后再结合</a:t>
            </a:r>
            <a:r>
              <a:rPr lang="zh-CN" altLang="zh-CN" sz="2400" b="1" dirty="0"/>
              <a:t>建立</a:t>
            </a:r>
            <a:r>
              <a:rPr lang="zh-CN" altLang="en-US" sz="2400" b="1" dirty="0"/>
              <a:t>好</a:t>
            </a:r>
            <a:r>
              <a:rPr lang="zh-CN" altLang="zh-CN" sz="2400" b="1" dirty="0"/>
              <a:t>的图像</a:t>
            </a:r>
            <a:r>
              <a:rPr lang="en-US" altLang="zh-CN" sz="2400" b="1" dirty="0"/>
              <a:t>-</a:t>
            </a:r>
            <a:r>
              <a:rPr lang="zh-CN" altLang="zh-CN" sz="2400" b="1" dirty="0"/>
              <a:t>道路映射关系进行测速</a:t>
            </a:r>
            <a:r>
              <a:rPr lang="zh-CN" altLang="en-US" sz="2400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6683593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524</TotalTime>
  <Words>424</Words>
  <Application>Microsoft Office PowerPoint</Application>
  <PresentationFormat>宽屏</PresentationFormat>
  <Paragraphs>84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华文新魏</vt:lpstr>
      <vt:lpstr>Arial</vt:lpstr>
      <vt:lpstr>Calibri</vt:lpstr>
      <vt:lpstr>Calibri Light</vt:lpstr>
      <vt:lpstr>Times New Roman</vt:lpstr>
      <vt:lpstr>回顾</vt:lpstr>
      <vt:lpstr>基于单目摄像头的 同向二 车道 车辆测速研究</vt:lpstr>
      <vt:lpstr>一则严重的交通事故</vt:lpstr>
      <vt:lpstr>智能交通系统</vt:lpstr>
      <vt:lpstr>PowerPoint 演示文稿</vt:lpstr>
      <vt:lpstr>中值滤波</vt:lpstr>
      <vt:lpstr>帧差法</vt:lpstr>
      <vt:lpstr>提取主要车道</vt:lpstr>
      <vt:lpstr>提取车道分界线与建立图像-道路映射关系 </vt:lpstr>
      <vt:lpstr>车辆检测与跟踪算法</vt:lpstr>
      <vt:lpstr>道路监控视频集BrnoCompSpeed</vt:lpstr>
      <vt:lpstr>实验与结果分析</vt:lpstr>
      <vt:lpstr>下一步的计划</vt:lpstr>
      <vt:lpstr>Thanks.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基于单目摄像头的同向二车道车辆测速研究</dc:title>
  <dc:creator>HP</dc:creator>
  <cp:lastModifiedBy>HP</cp:lastModifiedBy>
  <cp:revision>27</cp:revision>
  <dcterms:created xsi:type="dcterms:W3CDTF">2019-06-02T13:31:22Z</dcterms:created>
  <dcterms:modified xsi:type="dcterms:W3CDTF">2019-06-03T06:21:59Z</dcterms:modified>
</cp:coreProperties>
</file>